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7" r:id="rId4"/>
    <p:sldId id="259"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76" autoAdjust="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E54C3E-CF47-4EDE-8382-E27656E65C09}"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E54C3E-CF47-4EDE-8382-E27656E65C09}"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85AFE-84B2-4AE9-887B-31B7107EFD83}" type="datetimeFigureOut">
              <a:rPr lang="en-US" smtClean="0"/>
              <a:t>5/19/2015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2E385AFE-84B2-4AE9-887B-31B7107EFD83}" type="datetimeFigureOut">
              <a:rPr lang="en-US" smtClean="0"/>
              <a:t>5/19/2015</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5E54C3E-CF47-4EDE-8382-E27656E65C09}"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facebook.com/media/set/?set=a.971784046193713.1073742012.227929387245853&amp;type=1" TargetMode="External"/><Relationship Id="rId13" Type="http://schemas.openxmlformats.org/officeDocument/2006/relationships/hyperlink" Target="http://peekskillcsd.org/cms/lib07/NY01913880/Centricity/Domain/4/Nat.%20Tech%20Honor%20Society.jpg" TargetMode="External"/><Relationship Id="rId3" Type="http://schemas.openxmlformats.org/officeDocument/2006/relationships/hyperlink" Target="http://peekskillcsd.org/cms/lib07/NY01913880/Centricity/Domain/4/Girls%20JV%20Sftbll%20Pink%20Game.jpg" TargetMode="External"/><Relationship Id="rId7" Type="http://schemas.openxmlformats.org/officeDocument/2006/relationships/hyperlink" Target="http://peekskillcsd.org/cms/lib07/NY01913880/Centricity/Domain/4/The%20Wiz%201.jpg" TargetMode="External"/><Relationship Id="rId12" Type="http://schemas.openxmlformats.org/officeDocument/2006/relationships/hyperlink" Target="Pics/Nat.%20Tech%20Honor%20Society.JPG" TargetMode="External"/><Relationship Id="rId2" Type="http://schemas.openxmlformats.org/officeDocument/2006/relationships/hyperlink" Target="http://peekskillcsd.org/cms/lib07/NY01913880/Centricity/Domain/4/woodside%20concert.jpg" TargetMode="External"/><Relationship Id="rId1" Type="http://schemas.openxmlformats.org/officeDocument/2006/relationships/slideLayout" Target="../slideLayouts/slideLayout2.xml"/><Relationship Id="rId6" Type="http://schemas.openxmlformats.org/officeDocument/2006/relationships/hyperlink" Target="http://peekskillcsd.org/cms/lib07/NY01913880/Centricity/Domain/4/pkms%20nat%20jr.%20honors.jpg" TargetMode="External"/><Relationship Id="rId11" Type="http://schemas.openxmlformats.org/officeDocument/2006/relationships/hyperlink" Target="http://peekskillcsd.org/cms/lib07/NY01913880/Centricity/Domain/4/Uriah%20Hill%20Sing%20a%20long.jpg" TargetMode="External"/><Relationship Id="rId5" Type="http://schemas.openxmlformats.org/officeDocument/2006/relationships/hyperlink" Target="http://peekskillcsd.org/cms/lib07/NY01913880/Centricity/Domain/4/PHS%20Band.jpg" TargetMode="External"/><Relationship Id="rId15" Type="http://schemas.openxmlformats.org/officeDocument/2006/relationships/hyperlink" Target="http://peekskillcsd.org/cms/lib07/NY01913880/Centricity/Domain/4/Abor%20Day%202015.jpg" TargetMode="External"/><Relationship Id="rId10" Type="http://schemas.openxmlformats.org/officeDocument/2006/relationships/hyperlink" Target="http://peekskillcsd.org/cms/lib07/NY01913880/Centricity/Domain/4/SA%20students%20at%20United%20Nations.jpg" TargetMode="External"/><Relationship Id="rId4" Type="http://schemas.openxmlformats.org/officeDocument/2006/relationships/hyperlink" Target="http://peekskillcsd.org/cms/lib07/NY01913880/Centricity/Domain/4/PHS%20Chorus.jpg" TargetMode="External"/><Relationship Id="rId9" Type="http://schemas.openxmlformats.org/officeDocument/2006/relationships/hyperlink" Target="http://peekskillcsd.org/cms/lib07/NY01913880/Centricity/Domain/4/Naomi%20Yane%20at%20SA.jpg" TargetMode="External"/><Relationship Id="rId14" Type="http://schemas.openxmlformats.org/officeDocument/2006/relationships/hyperlink" Target="http://peekskillcsd.org/cms/lib07/NY01913880/Centricity/Domain/4/Hillcrest%20weather.jpg" TargetMode="Externa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chemeClr val="accent1">
                <a:lumMod val="75000"/>
              </a:schemeClr>
            </a:solidFill>
          </a:ln>
        </p:spPr>
        <p:txBody>
          <a:bodyPr/>
          <a:lstStyle/>
          <a:p>
            <a:pPr algn="ctr"/>
            <a:r>
              <a:rPr lang="en-US" sz="5400" dirty="0" smtClean="0"/>
              <a:t>Superintendent Report</a:t>
            </a:r>
            <a:endParaRPr lang="en-US" sz="5400" dirty="0"/>
          </a:p>
        </p:txBody>
      </p:sp>
      <p:sp>
        <p:nvSpPr>
          <p:cNvPr id="3" name="Subtitle 2"/>
          <p:cNvSpPr>
            <a:spLocks noGrp="1"/>
          </p:cNvSpPr>
          <p:nvPr>
            <p:ph type="subTitle" idx="1"/>
          </p:nvPr>
        </p:nvSpPr>
        <p:spPr>
          <a:xfrm>
            <a:off x="990600" y="4953000"/>
            <a:ext cx="6858000" cy="990600"/>
          </a:xfrm>
          <a:ln>
            <a:solidFill>
              <a:schemeClr val="accent1">
                <a:lumMod val="75000"/>
              </a:schemeClr>
            </a:solidFill>
          </a:ln>
        </p:spPr>
        <p:txBody>
          <a:bodyPr>
            <a:normAutofit lnSpcReduction="10000"/>
          </a:bodyPr>
          <a:lstStyle/>
          <a:p>
            <a:pPr algn="ctr"/>
            <a:r>
              <a:rPr lang="en-US" b="1" dirty="0" smtClean="0"/>
              <a:t>Meeting of the Board of Education</a:t>
            </a:r>
          </a:p>
          <a:p>
            <a:pPr algn="ctr"/>
            <a:r>
              <a:rPr lang="en-US" b="1" dirty="0" smtClean="0"/>
              <a:t>May 19, 2015</a:t>
            </a:r>
            <a:endParaRPr lang="en-US" b="1" dirty="0"/>
          </a:p>
        </p:txBody>
      </p:sp>
    </p:spTree>
    <p:extLst>
      <p:ext uri="{BB962C8B-B14F-4D97-AF65-F5344CB8AC3E}">
        <p14:creationId xmlns:p14="http://schemas.microsoft.com/office/powerpoint/2010/main" val="322815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410200"/>
            <a:ext cx="6781800" cy="762000"/>
          </a:xfrm>
        </p:spPr>
        <p:txBody>
          <a:bodyPr>
            <a:normAutofit/>
          </a:bodyPr>
          <a:lstStyle/>
          <a:p>
            <a:pPr algn="ctr"/>
            <a:r>
              <a:rPr lang="en-US" sz="2800" dirty="0" smtClean="0"/>
              <a:t>Some Pictures</a:t>
            </a:r>
            <a:endParaRPr lang="en-US" sz="2800" dirty="0"/>
          </a:p>
        </p:txBody>
      </p:sp>
      <p:sp>
        <p:nvSpPr>
          <p:cNvPr id="6" name="Rectangle 5"/>
          <p:cNvSpPr/>
          <p:nvPr/>
        </p:nvSpPr>
        <p:spPr>
          <a:xfrm>
            <a:off x="342900" y="381000"/>
            <a:ext cx="8572500" cy="5339923"/>
          </a:xfrm>
          <a:prstGeom prst="rect">
            <a:avLst/>
          </a:prstGeom>
        </p:spPr>
        <p:txBody>
          <a:bodyPr wrap="square">
            <a:spAutoFit/>
          </a:bodyPr>
          <a:lstStyle/>
          <a:p>
            <a:r>
              <a:rPr lang="en-US" sz="1100" b="1" dirty="0">
                <a:latin typeface="Arial" pitchFamily="34" charset="0"/>
                <a:cs typeface="Arial" pitchFamily="34" charset="0"/>
                <a:hlinkClick r:id="rId2"/>
              </a:rPr>
              <a:t>Woodside Concert</a:t>
            </a:r>
            <a:r>
              <a:rPr lang="en-US" sz="1100" dirty="0">
                <a:latin typeface="Arial" pitchFamily="34" charset="0"/>
                <a:cs typeface="Arial" pitchFamily="34" charset="0"/>
              </a:rPr>
              <a:t>: Mrs. Crystal Hernandez led Woodside students in their annual Spring Sing-a-Long last Thursday and Friday. The students performed brilliantly, singing classic favorites such as "Old MacDonald," If You're Happy and You Know It" and "Twinkle </a:t>
            </a:r>
            <a:r>
              <a:rPr lang="en-US" sz="1100" dirty="0" err="1">
                <a:latin typeface="Arial" pitchFamily="34" charset="0"/>
                <a:cs typeface="Arial" pitchFamily="34" charset="0"/>
              </a:rPr>
              <a:t>Twinkle</a:t>
            </a:r>
            <a:r>
              <a:rPr lang="en-US" sz="1100" dirty="0">
                <a:latin typeface="Arial" pitchFamily="34" charset="0"/>
                <a:cs typeface="Arial" pitchFamily="34" charset="0"/>
              </a:rPr>
              <a:t> Little Star."</a:t>
            </a:r>
          </a:p>
          <a:p>
            <a:r>
              <a:rPr lang="en-US" sz="1100" dirty="0">
                <a:latin typeface="Arial" pitchFamily="34" charset="0"/>
                <a:cs typeface="Arial" pitchFamily="34" charset="0"/>
              </a:rPr>
              <a:t> </a:t>
            </a:r>
          </a:p>
          <a:p>
            <a:r>
              <a:rPr lang="en-US" sz="1100" b="1" dirty="0">
                <a:latin typeface="Arial" pitchFamily="34" charset="0"/>
                <a:cs typeface="Arial" pitchFamily="34" charset="0"/>
                <a:hlinkClick r:id="rId3"/>
              </a:rPr>
              <a:t>Girls' JV Softball Pink Game</a:t>
            </a:r>
            <a:r>
              <a:rPr lang="en-US" sz="1100" b="1" dirty="0">
                <a:latin typeface="Arial" pitchFamily="34" charset="0"/>
                <a:cs typeface="Arial" pitchFamily="34" charset="0"/>
              </a:rPr>
              <a:t>:</a:t>
            </a:r>
            <a:r>
              <a:rPr lang="en-US" sz="1100" dirty="0">
                <a:latin typeface="Arial" pitchFamily="34" charset="0"/>
                <a:cs typeface="Arial" pitchFamily="34" charset="0"/>
              </a:rPr>
              <a:t> The Girls' JV Softball team recently followed in the Varsity Team's footsteps when they held their own "Pink" game last week to raise awareness about breast cancer. During the game, the team collected funds which were then donated to breast cancer research.</a:t>
            </a:r>
          </a:p>
          <a:p>
            <a:r>
              <a:rPr lang="en-US" sz="1100" dirty="0">
                <a:latin typeface="Arial" pitchFamily="34" charset="0"/>
                <a:cs typeface="Arial" pitchFamily="34" charset="0"/>
              </a:rPr>
              <a:t> </a:t>
            </a:r>
            <a:endParaRPr lang="en-US" sz="1100" dirty="0" smtClean="0">
              <a:latin typeface="Arial" pitchFamily="34" charset="0"/>
              <a:cs typeface="Arial" pitchFamily="34" charset="0"/>
            </a:endParaRPr>
          </a:p>
          <a:p>
            <a:r>
              <a:rPr lang="en-US" sz="1100" b="1" dirty="0" smtClean="0">
                <a:latin typeface="Arial" pitchFamily="34" charset="0"/>
                <a:cs typeface="Arial" pitchFamily="34" charset="0"/>
                <a:hlinkClick r:id="rId4"/>
              </a:rPr>
              <a:t>PHS </a:t>
            </a:r>
            <a:r>
              <a:rPr lang="en-US" sz="1100" b="1" dirty="0">
                <a:latin typeface="Arial" pitchFamily="34" charset="0"/>
                <a:cs typeface="Arial" pitchFamily="34" charset="0"/>
                <a:hlinkClick r:id="rId4"/>
              </a:rPr>
              <a:t>Chorus</a:t>
            </a:r>
            <a:r>
              <a:rPr lang="en-US" sz="1100" b="1" dirty="0">
                <a:latin typeface="Arial" pitchFamily="34" charset="0"/>
                <a:cs typeface="Arial" pitchFamily="34" charset="0"/>
              </a:rPr>
              <a:t> and </a:t>
            </a:r>
            <a:r>
              <a:rPr lang="en-US" sz="1100" b="1" dirty="0">
                <a:latin typeface="Arial" pitchFamily="34" charset="0"/>
                <a:cs typeface="Arial" pitchFamily="34" charset="0"/>
                <a:hlinkClick r:id="rId5"/>
              </a:rPr>
              <a:t>Band Concert</a:t>
            </a:r>
            <a:r>
              <a:rPr lang="en-US" sz="1100" dirty="0">
                <a:latin typeface="Arial" pitchFamily="34" charset="0"/>
                <a:cs typeface="Arial" pitchFamily="34" charset="0"/>
                <a:hlinkClick r:id="rId5"/>
              </a:rPr>
              <a:t> </a:t>
            </a:r>
            <a:r>
              <a:rPr lang="en-US" sz="1100" dirty="0">
                <a:latin typeface="Arial" pitchFamily="34" charset="0"/>
                <a:cs typeface="Arial" pitchFamily="34" charset="0"/>
              </a:rPr>
              <a:t>  </a:t>
            </a:r>
            <a:endParaRPr lang="en-US" sz="1100" dirty="0" smtClean="0">
              <a:latin typeface="Arial" pitchFamily="34" charset="0"/>
              <a:cs typeface="Arial" pitchFamily="34" charset="0"/>
            </a:endParaRPr>
          </a:p>
          <a:p>
            <a:endParaRPr lang="en-US" sz="1100" b="1" dirty="0" smtClean="0">
              <a:latin typeface="Arial" pitchFamily="34" charset="0"/>
              <a:cs typeface="Arial" pitchFamily="34" charset="0"/>
            </a:endParaRPr>
          </a:p>
          <a:p>
            <a:r>
              <a:rPr lang="en-US" sz="1100" b="1" dirty="0" smtClean="0">
                <a:latin typeface="Arial" pitchFamily="34" charset="0"/>
                <a:cs typeface="Arial" pitchFamily="34" charset="0"/>
                <a:hlinkClick r:id="rId6"/>
              </a:rPr>
              <a:t>PKMS </a:t>
            </a:r>
            <a:r>
              <a:rPr lang="en-US" sz="1100" b="1" dirty="0">
                <a:latin typeface="Arial" pitchFamily="34" charset="0"/>
                <a:cs typeface="Arial" pitchFamily="34" charset="0"/>
                <a:hlinkClick r:id="rId6"/>
              </a:rPr>
              <a:t>National Junior Honor Society Induction Ceremony</a:t>
            </a:r>
            <a:r>
              <a:rPr lang="en-US" sz="1100" b="1" dirty="0">
                <a:latin typeface="Arial" pitchFamily="34" charset="0"/>
                <a:cs typeface="Arial" pitchFamily="34" charset="0"/>
              </a:rPr>
              <a:t>: Congratulations to our many PKMS students who were inducted into the National Junior Honor Society on May 12!    </a:t>
            </a:r>
            <a:endParaRPr lang="en-US" sz="1100" b="1" dirty="0" smtClean="0">
              <a:latin typeface="Arial" pitchFamily="34" charset="0"/>
              <a:cs typeface="Arial" pitchFamily="34" charset="0"/>
            </a:endParaRPr>
          </a:p>
          <a:p>
            <a:endParaRPr lang="en-US" sz="1100" b="1" dirty="0">
              <a:latin typeface="Arial" pitchFamily="34" charset="0"/>
              <a:cs typeface="Arial" pitchFamily="34" charset="0"/>
            </a:endParaRPr>
          </a:p>
          <a:p>
            <a:r>
              <a:rPr lang="en-US" sz="1100" b="1" dirty="0" smtClean="0">
                <a:latin typeface="Arial" pitchFamily="34" charset="0"/>
                <a:cs typeface="Arial" pitchFamily="34" charset="0"/>
                <a:hlinkClick r:id="rId7"/>
              </a:rPr>
              <a:t>PHS </a:t>
            </a:r>
            <a:r>
              <a:rPr lang="en-US" sz="1100" b="1" dirty="0">
                <a:latin typeface="Arial" pitchFamily="34" charset="0"/>
                <a:cs typeface="Arial" pitchFamily="34" charset="0"/>
                <a:hlinkClick r:id="rId7"/>
              </a:rPr>
              <a:t>Drama Company's "The Wiz": </a:t>
            </a:r>
            <a:r>
              <a:rPr lang="en-US" sz="1100" b="1" dirty="0">
                <a:latin typeface="Arial" pitchFamily="34" charset="0"/>
                <a:cs typeface="Arial" pitchFamily="34" charset="0"/>
              </a:rPr>
              <a:t>The Peekskill High School Drama Company had an amazing three night run when they performed, “The Wiz” earlier this month with the help of some of Hillcrest's "munchkins."  </a:t>
            </a:r>
          </a:p>
          <a:p>
            <a:endParaRPr lang="en-US" sz="1100" b="1" dirty="0" smtClean="0">
              <a:latin typeface="Arial" pitchFamily="34" charset="0"/>
              <a:cs typeface="Arial" pitchFamily="34" charset="0"/>
              <a:hlinkClick r:id="rId8"/>
            </a:endParaRPr>
          </a:p>
          <a:p>
            <a:r>
              <a:rPr lang="en-US" sz="1100" b="1" dirty="0" smtClean="0">
                <a:latin typeface="Arial" pitchFamily="34" charset="0"/>
                <a:cs typeface="Arial" pitchFamily="34" charset="0"/>
                <a:hlinkClick r:id="rId9"/>
              </a:rPr>
              <a:t>Summit </a:t>
            </a:r>
            <a:r>
              <a:rPr lang="en-US" sz="1100" b="1" dirty="0">
                <a:latin typeface="Arial" pitchFamily="34" charset="0"/>
                <a:cs typeface="Arial" pitchFamily="34" charset="0"/>
                <a:hlinkClick r:id="rId9"/>
              </a:rPr>
              <a:t>Academy Welcomes Reporter Naomi </a:t>
            </a:r>
            <a:r>
              <a:rPr lang="en-US" sz="1100" b="1" dirty="0" err="1">
                <a:latin typeface="Arial" pitchFamily="34" charset="0"/>
                <a:cs typeface="Arial" pitchFamily="34" charset="0"/>
                <a:hlinkClick r:id="rId9"/>
              </a:rPr>
              <a:t>Yane</a:t>
            </a:r>
            <a:r>
              <a:rPr lang="en-US" sz="1100" b="1" dirty="0">
                <a:latin typeface="Arial" pitchFamily="34" charset="0"/>
                <a:cs typeface="Arial" pitchFamily="34" charset="0"/>
              </a:rPr>
              <a:t>: NY1 reporter Naomi </a:t>
            </a:r>
            <a:r>
              <a:rPr lang="en-US" sz="1100" b="1" dirty="0" err="1">
                <a:latin typeface="Arial" pitchFamily="34" charset="0"/>
                <a:cs typeface="Arial" pitchFamily="34" charset="0"/>
              </a:rPr>
              <a:t>Yane</a:t>
            </a:r>
            <a:r>
              <a:rPr lang="en-US" sz="1100" b="1" dirty="0">
                <a:latin typeface="Arial" pitchFamily="34" charset="0"/>
                <a:cs typeface="Arial" pitchFamily="34" charset="0"/>
              </a:rPr>
              <a:t> is intelligent, talented, articulate, thoughtful, reflective, well-educated, and funny. She recently visited to share her story with PHS Summit Academy’s female students. </a:t>
            </a:r>
          </a:p>
          <a:p>
            <a:endParaRPr lang="en-US" sz="1100" b="1" dirty="0" smtClean="0">
              <a:latin typeface="Arial" pitchFamily="34" charset="0"/>
              <a:cs typeface="Arial" pitchFamily="34" charset="0"/>
            </a:endParaRPr>
          </a:p>
          <a:p>
            <a:r>
              <a:rPr lang="en-US" sz="1100" b="1" dirty="0" smtClean="0">
                <a:latin typeface="Arial" pitchFamily="34" charset="0"/>
                <a:cs typeface="Arial" pitchFamily="34" charset="0"/>
                <a:hlinkClick r:id="rId10"/>
              </a:rPr>
              <a:t>Summit </a:t>
            </a:r>
            <a:r>
              <a:rPr lang="en-US" sz="1100" b="1" dirty="0">
                <a:latin typeface="Arial" pitchFamily="34" charset="0"/>
                <a:cs typeface="Arial" pitchFamily="34" charset="0"/>
                <a:hlinkClick r:id="rId10"/>
              </a:rPr>
              <a:t>Academy Students Visit United Nations</a:t>
            </a:r>
            <a:endParaRPr lang="en-US" sz="1100" b="1" dirty="0">
              <a:latin typeface="Arial" pitchFamily="34" charset="0"/>
              <a:cs typeface="Arial" pitchFamily="34" charset="0"/>
            </a:endParaRPr>
          </a:p>
          <a:p>
            <a:endParaRPr lang="en-US" sz="1100" b="1" dirty="0" smtClean="0">
              <a:latin typeface="Arial" pitchFamily="34" charset="0"/>
              <a:cs typeface="Arial" pitchFamily="34" charset="0"/>
            </a:endParaRPr>
          </a:p>
          <a:p>
            <a:r>
              <a:rPr lang="en-US" sz="1100" b="1" dirty="0" smtClean="0">
                <a:latin typeface="Arial" pitchFamily="34" charset="0"/>
                <a:cs typeface="Arial" pitchFamily="34" charset="0"/>
                <a:hlinkClick r:id="rId11"/>
              </a:rPr>
              <a:t>Uriah </a:t>
            </a:r>
            <a:r>
              <a:rPr lang="en-US" sz="1100" b="1" dirty="0">
                <a:latin typeface="Arial" pitchFamily="34" charset="0"/>
                <a:cs typeface="Arial" pitchFamily="34" charset="0"/>
                <a:hlinkClick r:id="rId11"/>
              </a:rPr>
              <a:t>Hill Spring Sing-a-Long</a:t>
            </a:r>
            <a:endParaRPr lang="en-US" sz="1100" b="1" dirty="0">
              <a:latin typeface="Arial" pitchFamily="34" charset="0"/>
              <a:cs typeface="Arial" pitchFamily="34" charset="0"/>
            </a:endParaRPr>
          </a:p>
          <a:p>
            <a:endParaRPr lang="en-US" sz="1100" b="1" dirty="0" smtClean="0">
              <a:latin typeface="Arial" pitchFamily="34" charset="0"/>
              <a:cs typeface="Arial" pitchFamily="34" charset="0"/>
              <a:hlinkClick r:id="rId12" action="ppaction://hlinkfile"/>
            </a:endParaRPr>
          </a:p>
          <a:p>
            <a:r>
              <a:rPr lang="en-US" sz="1100" b="1" dirty="0" smtClean="0">
                <a:latin typeface="Arial" pitchFamily="34" charset="0"/>
                <a:cs typeface="Arial" pitchFamily="34" charset="0"/>
                <a:hlinkClick r:id="rId13"/>
              </a:rPr>
              <a:t>Elizabeth </a:t>
            </a:r>
            <a:r>
              <a:rPr lang="en-US" sz="1100" b="1" dirty="0" err="1">
                <a:latin typeface="Arial" pitchFamily="34" charset="0"/>
                <a:cs typeface="Arial" pitchFamily="34" charset="0"/>
                <a:hlinkClick r:id="rId13"/>
              </a:rPr>
              <a:t>Granda</a:t>
            </a:r>
            <a:r>
              <a:rPr lang="en-US" sz="1100" b="1" dirty="0">
                <a:latin typeface="Arial" pitchFamily="34" charset="0"/>
                <a:cs typeface="Arial" pitchFamily="34" charset="0"/>
                <a:hlinkClick r:id="rId13"/>
              </a:rPr>
              <a:t> and Stephanie </a:t>
            </a:r>
            <a:r>
              <a:rPr lang="en-US" sz="1100" b="1" dirty="0" err="1">
                <a:latin typeface="Arial" pitchFamily="34" charset="0"/>
                <a:cs typeface="Arial" pitchFamily="34" charset="0"/>
                <a:hlinkClick r:id="rId13"/>
              </a:rPr>
              <a:t>Barahona</a:t>
            </a:r>
            <a:r>
              <a:rPr lang="en-US" sz="1100" b="1" dirty="0">
                <a:latin typeface="Arial" pitchFamily="34" charset="0"/>
                <a:cs typeface="Arial" pitchFamily="34" charset="0"/>
              </a:rPr>
              <a:t>: Congratulations to PHS students Elizabeth </a:t>
            </a:r>
            <a:r>
              <a:rPr lang="en-US" sz="1100" b="1" dirty="0" err="1">
                <a:latin typeface="Arial" pitchFamily="34" charset="0"/>
                <a:cs typeface="Arial" pitchFamily="34" charset="0"/>
              </a:rPr>
              <a:t>Granda</a:t>
            </a:r>
            <a:r>
              <a:rPr lang="en-US" sz="1100" b="1" dirty="0">
                <a:latin typeface="Arial" pitchFamily="34" charset="0"/>
                <a:cs typeface="Arial" pitchFamily="34" charset="0"/>
              </a:rPr>
              <a:t> and Stephanie </a:t>
            </a:r>
            <a:r>
              <a:rPr lang="en-US" sz="1100" b="1" dirty="0" err="1">
                <a:latin typeface="Arial" pitchFamily="34" charset="0"/>
                <a:cs typeface="Arial" pitchFamily="34" charset="0"/>
              </a:rPr>
              <a:t>Barahona</a:t>
            </a:r>
            <a:r>
              <a:rPr lang="en-US" sz="1100" b="1" dirty="0">
                <a:latin typeface="Arial" pitchFamily="34" charset="0"/>
                <a:cs typeface="Arial" pitchFamily="34" charset="0"/>
              </a:rPr>
              <a:t> who were both recognized at last week's BOCES National Technical Honor Society </a:t>
            </a:r>
            <a:r>
              <a:rPr lang="en-US" sz="1100" b="1" dirty="0" smtClean="0">
                <a:latin typeface="Arial" pitchFamily="34" charset="0"/>
                <a:cs typeface="Arial" pitchFamily="34" charset="0"/>
              </a:rPr>
              <a:t>Induction Ceremony</a:t>
            </a:r>
            <a:r>
              <a:rPr lang="en-US" sz="1100" b="1" dirty="0">
                <a:latin typeface="Arial" pitchFamily="34" charset="0"/>
                <a:cs typeface="Arial" pitchFamily="34" charset="0"/>
              </a:rPr>
              <a:t>. </a:t>
            </a:r>
          </a:p>
          <a:p>
            <a:endParaRPr lang="en-US" sz="1100" b="1" dirty="0" smtClean="0">
              <a:latin typeface="Arial" pitchFamily="34" charset="0"/>
              <a:cs typeface="Arial" pitchFamily="34" charset="0"/>
            </a:endParaRPr>
          </a:p>
          <a:p>
            <a:r>
              <a:rPr lang="en-US" sz="1100" b="1" dirty="0" smtClean="0">
                <a:latin typeface="Arial" pitchFamily="34" charset="0"/>
                <a:cs typeface="Arial" pitchFamily="34" charset="0"/>
                <a:hlinkClick r:id="rId14"/>
              </a:rPr>
              <a:t>Hillcrest </a:t>
            </a:r>
            <a:r>
              <a:rPr lang="en-US" sz="1100" b="1" dirty="0">
                <a:latin typeface="Arial" pitchFamily="34" charset="0"/>
                <a:cs typeface="Arial" pitchFamily="34" charset="0"/>
                <a:hlinkClick r:id="rId14"/>
              </a:rPr>
              <a:t>Weather</a:t>
            </a:r>
            <a:r>
              <a:rPr lang="en-US" sz="1100" b="1" dirty="0">
                <a:latin typeface="Arial" pitchFamily="34" charset="0"/>
                <a:cs typeface="Arial" pitchFamily="34" charset="0"/>
              </a:rPr>
              <a:t>: Instructors from PNW BOCES came to speak to Hillcrest </a:t>
            </a:r>
            <a:r>
              <a:rPr lang="en-US" sz="1100" b="1" dirty="0" smtClean="0">
                <a:latin typeface="Arial" pitchFamily="34" charset="0"/>
                <a:cs typeface="Arial" pitchFamily="34" charset="0"/>
              </a:rPr>
              <a:t>students </a:t>
            </a:r>
            <a:r>
              <a:rPr lang="en-US" sz="1100" b="1" dirty="0">
                <a:latin typeface="Arial" pitchFamily="34" charset="0"/>
                <a:cs typeface="Arial" pitchFamily="34" charset="0"/>
              </a:rPr>
              <a:t>about weather. After the lesson students ventured outside to measure the weather themselves. </a:t>
            </a:r>
            <a:endParaRPr lang="en-US" sz="1100" b="1" dirty="0" smtClean="0">
              <a:latin typeface="Arial" pitchFamily="34" charset="0"/>
              <a:cs typeface="Arial" pitchFamily="34" charset="0"/>
            </a:endParaRPr>
          </a:p>
          <a:p>
            <a:endParaRPr lang="en-US" sz="1100" b="1" dirty="0" smtClean="0">
              <a:latin typeface="Arial" pitchFamily="34" charset="0"/>
              <a:cs typeface="Arial" pitchFamily="34" charset="0"/>
            </a:endParaRPr>
          </a:p>
          <a:p>
            <a:r>
              <a:rPr lang="en-US" sz="1100" b="1" dirty="0" smtClean="0">
                <a:latin typeface="Arial" pitchFamily="34" charset="0"/>
                <a:cs typeface="Arial" pitchFamily="34" charset="0"/>
                <a:hlinkClick r:id="rId15"/>
              </a:rPr>
              <a:t>Arbor </a:t>
            </a:r>
            <a:r>
              <a:rPr lang="en-US" sz="1100" b="1" dirty="0">
                <a:latin typeface="Arial" pitchFamily="34" charset="0"/>
                <a:cs typeface="Arial" pitchFamily="34" charset="0"/>
                <a:hlinkClick r:id="rId15"/>
              </a:rPr>
              <a:t>Day:</a:t>
            </a:r>
            <a:r>
              <a:rPr lang="en-US" sz="1100" b="1" dirty="0">
                <a:latin typeface="Arial" pitchFamily="34" charset="0"/>
                <a:cs typeface="Arial" pitchFamily="34" charset="0"/>
              </a:rPr>
              <a:t>  Peekskill High School’s Environmental/Gardening/4-H Club recently held their 2nd Annual Arbor Day Celebration which involved planting numerous new trees throughout the Peekskill City School District.</a:t>
            </a:r>
          </a:p>
        </p:txBody>
      </p:sp>
    </p:spTree>
    <p:extLst>
      <p:ext uri="{BB962C8B-B14F-4D97-AF65-F5344CB8AC3E}">
        <p14:creationId xmlns:p14="http://schemas.microsoft.com/office/powerpoint/2010/main" val="350400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562600"/>
            <a:ext cx="6781800" cy="609600"/>
          </a:xfrm>
          <a:ln>
            <a:solidFill>
              <a:srgbClr val="C00000"/>
            </a:solidFill>
          </a:ln>
        </p:spPr>
        <p:txBody>
          <a:bodyPr>
            <a:normAutofit fontScale="90000"/>
          </a:bodyPr>
          <a:lstStyle/>
          <a:p>
            <a:pPr algn="ctr"/>
            <a:r>
              <a:rPr lang="en-US" sz="4400" dirty="0" smtClean="0"/>
              <a:t>Student Council Report</a:t>
            </a:r>
            <a:endParaRPr lang="en-US" sz="4400" dirty="0"/>
          </a:p>
        </p:txBody>
      </p:sp>
      <p:graphicFrame>
        <p:nvGraphicFramePr>
          <p:cNvPr id="4" name="Object 3"/>
          <p:cNvGraphicFramePr>
            <a:graphicFrameLocks noChangeAspect="1"/>
          </p:cNvGraphicFramePr>
          <p:nvPr>
            <p:extLst>
              <p:ext uri="{D42A27DB-BD31-4B8C-83A1-F6EECF244321}">
                <p14:modId xmlns:p14="http://schemas.microsoft.com/office/powerpoint/2010/main" val="511066587"/>
              </p:ext>
            </p:extLst>
          </p:nvPr>
        </p:nvGraphicFramePr>
        <p:xfrm>
          <a:off x="4114800" y="3071813"/>
          <a:ext cx="914400" cy="714375"/>
        </p:xfrm>
        <a:graphic>
          <a:graphicData uri="http://schemas.openxmlformats.org/presentationml/2006/ole">
            <mc:AlternateContent xmlns:mc="http://schemas.openxmlformats.org/markup-compatibility/2006">
              <mc:Choice xmlns:v="urn:schemas-microsoft-com:vml" Requires="v">
                <p:oleObj spid="_x0000_s1041" name="Acrobat Document" showAsIcon="1" r:id="rId3" imgW="914400" imgH="714240" progId="AcroExch.Document.11">
                  <p:embed/>
                </p:oleObj>
              </mc:Choice>
              <mc:Fallback>
                <p:oleObj name="Acrobat Document" showAsIcon="1" r:id="rId3" imgW="914400" imgH="714240" progId="AcroExch.Document.11">
                  <p:embed/>
                  <p:pic>
                    <p:nvPicPr>
                      <p:cNvPr id="0" name=""/>
                      <p:cNvPicPr/>
                      <p:nvPr/>
                    </p:nvPicPr>
                    <p:blipFill>
                      <a:blip r:embed="rId4"/>
                      <a:stretch>
                        <a:fillRect/>
                      </a:stretch>
                    </p:blipFill>
                    <p:spPr>
                      <a:xfrm>
                        <a:off x="4114800" y="3071813"/>
                        <a:ext cx="914400" cy="714375"/>
                      </a:xfrm>
                      <a:prstGeom prst="rect">
                        <a:avLst/>
                      </a:prstGeom>
                    </p:spPr>
                  </p:pic>
                </p:oleObj>
              </mc:Fallback>
            </mc:AlternateContent>
          </a:graphicData>
        </a:graphic>
      </p:graphicFrame>
    </p:spTree>
    <p:extLst>
      <p:ext uri="{BB962C8B-B14F-4D97-AF65-F5344CB8AC3E}">
        <p14:creationId xmlns:p14="http://schemas.microsoft.com/office/powerpoint/2010/main" val="3399696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05400"/>
            <a:ext cx="6781800" cy="1066800"/>
          </a:xfrm>
        </p:spPr>
        <p:txBody>
          <a:bodyPr>
            <a:normAutofit/>
          </a:bodyPr>
          <a:lstStyle/>
          <a:p>
            <a:pPr algn="ctr"/>
            <a:r>
              <a:rPr lang="en-US" dirty="0" smtClean="0"/>
              <a:t>Miscellaneous Items</a:t>
            </a:r>
            <a:endParaRPr lang="en-US" dirty="0"/>
          </a:p>
        </p:txBody>
      </p:sp>
      <p:sp>
        <p:nvSpPr>
          <p:cNvPr id="3" name="Rectangle 2"/>
          <p:cNvSpPr/>
          <p:nvPr/>
        </p:nvSpPr>
        <p:spPr>
          <a:xfrm>
            <a:off x="533400" y="914400"/>
            <a:ext cx="8001000" cy="4247317"/>
          </a:xfrm>
          <a:prstGeom prst="rect">
            <a:avLst/>
          </a:prstGeom>
        </p:spPr>
        <p:txBody>
          <a:bodyPr wrap="square">
            <a:spAutoFit/>
          </a:bodyPr>
          <a:lstStyle/>
          <a:p>
            <a:r>
              <a:rPr lang="en-US" dirty="0"/>
              <a:t>Contracts Under $</a:t>
            </a:r>
            <a:r>
              <a:rPr lang="en-US" dirty="0" smtClean="0"/>
              <a:t>10,000</a:t>
            </a:r>
            <a:r>
              <a:rPr lang="en-US" dirty="0"/>
              <a:t> </a:t>
            </a:r>
          </a:p>
          <a:p>
            <a:pPr marL="285750" indent="-285750">
              <a:buFont typeface="Arial" pitchFamily="34" charset="0"/>
              <a:buChar char="•"/>
            </a:pPr>
            <a:r>
              <a:rPr lang="en-US" dirty="0"/>
              <a:t>John </a:t>
            </a:r>
            <a:r>
              <a:rPr lang="en-US" dirty="0" err="1"/>
              <a:t>Potocnik</a:t>
            </a:r>
            <a:r>
              <a:rPr lang="en-US" dirty="0"/>
              <a:t> of Catskill Puppet Theater; Uriah Hill </a:t>
            </a:r>
            <a:r>
              <a:rPr lang="en-US" dirty="0" smtClean="0"/>
              <a:t>School/One Puppet </a:t>
            </a:r>
            <a:r>
              <a:rPr lang="en-US" dirty="0"/>
              <a:t>Show; Not to exceed $950</a:t>
            </a:r>
          </a:p>
          <a:p>
            <a:pPr marL="285750" indent="-285750">
              <a:buFont typeface="Arial" pitchFamily="34" charset="0"/>
              <a:buChar char="•"/>
            </a:pPr>
            <a:endParaRPr lang="en-US" dirty="0"/>
          </a:p>
          <a:p>
            <a:r>
              <a:rPr lang="en-US" dirty="0"/>
              <a:t>Donations/Grants Under $5,000</a:t>
            </a:r>
          </a:p>
          <a:p>
            <a:pPr marL="285750" indent="-285750">
              <a:buFont typeface="Arial" pitchFamily="34" charset="0"/>
              <a:buChar char="•"/>
            </a:pPr>
            <a:r>
              <a:rPr lang="en-US" dirty="0" smtClean="0"/>
              <a:t>Box </a:t>
            </a:r>
            <a:r>
              <a:rPr lang="en-US" dirty="0"/>
              <a:t>Top Educational Program; Purchase supplies for students at Woodside - $792.30</a:t>
            </a:r>
          </a:p>
          <a:p>
            <a:pPr marL="285750" indent="-285750">
              <a:buFont typeface="Arial" pitchFamily="34" charset="0"/>
              <a:buChar char="•"/>
            </a:pPr>
            <a:r>
              <a:rPr lang="en-US" dirty="0"/>
              <a:t>Smart Start Program/White Plains Linen; Transportation costs of Middle School students to Vassar College and the University of Connecticut - $250</a:t>
            </a:r>
          </a:p>
          <a:p>
            <a:pPr marL="285750" indent="-285750">
              <a:buFont typeface="Arial" pitchFamily="34" charset="0"/>
              <a:buChar char="•"/>
            </a:pPr>
            <a:r>
              <a:rPr lang="en-US" dirty="0"/>
              <a:t>John H. Nguyen Scholarship; Scholarship for Peekskill High School students in memory of John H. Nguyen - $1,000</a:t>
            </a:r>
          </a:p>
          <a:p>
            <a:pPr marL="285750" indent="-285750">
              <a:buFont typeface="Arial" pitchFamily="34" charset="0"/>
              <a:buChar char="•"/>
            </a:pPr>
            <a:r>
              <a:rPr lang="en-US" dirty="0"/>
              <a:t>Hector &amp; Phyllis </a:t>
            </a:r>
            <a:r>
              <a:rPr lang="en-US" dirty="0" err="1"/>
              <a:t>Corsbie</a:t>
            </a:r>
            <a:r>
              <a:rPr lang="en-US" dirty="0"/>
              <a:t> Hyacinthe Foundation LTD;  To cover a portion of the cost to transport the members of the Black Culture Club to the </a:t>
            </a:r>
            <a:r>
              <a:rPr lang="en-US" dirty="0" err="1"/>
              <a:t>Schomburg</a:t>
            </a:r>
            <a:r>
              <a:rPr lang="en-US" dirty="0"/>
              <a:t> Center for Research - $506.49</a:t>
            </a:r>
          </a:p>
          <a:p>
            <a:pPr marL="285750" indent="-285750">
              <a:buFont typeface="Arial" pitchFamily="34" charset="0"/>
              <a:buChar char="•"/>
            </a:pPr>
            <a:endParaRPr lang="en-US" dirty="0"/>
          </a:p>
        </p:txBody>
      </p:sp>
    </p:spTree>
    <p:extLst>
      <p:ext uri="{BB962C8B-B14F-4D97-AF65-F5344CB8AC3E}">
        <p14:creationId xmlns:p14="http://schemas.microsoft.com/office/powerpoint/2010/main" val="366012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648200"/>
            <a:ext cx="6781800" cy="1600200"/>
          </a:xfrm>
        </p:spPr>
        <p:txBody>
          <a:bodyPr>
            <a:normAutofit/>
          </a:bodyPr>
          <a:lstStyle/>
          <a:p>
            <a:pPr algn="ctr"/>
            <a:r>
              <a:rPr lang="en-US" sz="4400" dirty="0" smtClean="0"/>
              <a:t>Canvass of Votes</a:t>
            </a:r>
            <a:endParaRPr lang="en-US" sz="4400" dirty="0"/>
          </a:p>
        </p:txBody>
      </p:sp>
      <p:graphicFrame>
        <p:nvGraphicFramePr>
          <p:cNvPr id="5" name="Object 4"/>
          <p:cNvGraphicFramePr>
            <a:graphicFrameLocks noChangeAspect="1"/>
          </p:cNvGraphicFramePr>
          <p:nvPr>
            <p:extLst>
              <p:ext uri="{D42A27DB-BD31-4B8C-83A1-F6EECF244321}">
                <p14:modId xmlns:p14="http://schemas.microsoft.com/office/powerpoint/2010/main" val="1872532766"/>
              </p:ext>
            </p:extLst>
          </p:nvPr>
        </p:nvGraphicFramePr>
        <p:xfrm>
          <a:off x="4114800" y="3071813"/>
          <a:ext cx="914400" cy="714375"/>
        </p:xfrm>
        <a:graphic>
          <a:graphicData uri="http://schemas.openxmlformats.org/presentationml/2006/ole">
            <mc:AlternateContent xmlns:mc="http://schemas.openxmlformats.org/markup-compatibility/2006">
              <mc:Choice xmlns:v="urn:schemas-microsoft-com:vml" Requires="v">
                <p:oleObj spid="_x0000_s2062" name="Acrobat Document" showAsIcon="1" r:id="rId3" imgW="914400" imgH="714240" progId="AcroExch.Document.11">
                  <p:embed/>
                </p:oleObj>
              </mc:Choice>
              <mc:Fallback>
                <p:oleObj name="Acrobat Document" showAsIcon="1" r:id="rId3" imgW="914400" imgH="714240" progId="AcroExch.Document.11">
                  <p:embed/>
                  <p:pic>
                    <p:nvPicPr>
                      <p:cNvPr id="0" name=""/>
                      <p:cNvPicPr/>
                      <p:nvPr/>
                    </p:nvPicPr>
                    <p:blipFill>
                      <a:blip r:embed="rId4"/>
                      <a:stretch>
                        <a:fillRect/>
                      </a:stretch>
                    </p:blipFill>
                    <p:spPr>
                      <a:xfrm>
                        <a:off x="4114800" y="3071813"/>
                        <a:ext cx="914400" cy="714375"/>
                      </a:xfrm>
                      <a:prstGeom prst="rect">
                        <a:avLst/>
                      </a:prstGeom>
                    </p:spPr>
                  </p:pic>
                </p:oleObj>
              </mc:Fallback>
            </mc:AlternateContent>
          </a:graphicData>
        </a:graphic>
      </p:graphicFrame>
    </p:spTree>
    <p:extLst>
      <p:ext uri="{BB962C8B-B14F-4D97-AF65-F5344CB8AC3E}">
        <p14:creationId xmlns:p14="http://schemas.microsoft.com/office/powerpoint/2010/main" val="29070959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760</TotalTime>
  <Words>75</Words>
  <Application>Microsoft Office PowerPoint</Application>
  <PresentationFormat>On-screen Show (4:3)</PresentationFormat>
  <Paragraphs>36</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vt:i4>
      </vt:variant>
    </vt:vector>
  </HeadingPairs>
  <TitlesOfParts>
    <vt:vector size="8" baseType="lpstr">
      <vt:lpstr>NewsPrint</vt:lpstr>
      <vt:lpstr>Acrobat Document</vt:lpstr>
      <vt:lpstr>Adobe Acrobat Document</vt:lpstr>
      <vt:lpstr>Superintendent Report</vt:lpstr>
      <vt:lpstr>Some Pictures</vt:lpstr>
      <vt:lpstr>Student Council Report</vt:lpstr>
      <vt:lpstr>Miscellaneous Items</vt:lpstr>
      <vt:lpstr>Canvass of Votes</vt:lpstr>
    </vt:vector>
  </TitlesOfParts>
  <Company>Peekskill Central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Superintendent Report</dc:title>
  <dc:creator>Dr. Lorenzo Licopoli</dc:creator>
  <cp:lastModifiedBy>template</cp:lastModifiedBy>
  <cp:revision>27</cp:revision>
  <dcterms:created xsi:type="dcterms:W3CDTF">2014-09-16T20:47:47Z</dcterms:created>
  <dcterms:modified xsi:type="dcterms:W3CDTF">2015-05-20T03:24:48Z</dcterms:modified>
</cp:coreProperties>
</file>